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3" r:id="rId7"/>
    <p:sldId id="262" r:id="rId8"/>
    <p:sldId id="266" r:id="rId9"/>
    <p:sldId id="267" r:id="rId10"/>
    <p:sldId id="271" r:id="rId11"/>
    <p:sldId id="272" r:id="rId12"/>
    <p:sldId id="273" r:id="rId13"/>
    <p:sldId id="268" r:id="rId14"/>
    <p:sldId id="274" r:id="rId15"/>
    <p:sldId id="276" r:id="rId16"/>
    <p:sldId id="269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A73033-8A25-4620-9229-67F03BEEFF35}" v="992" dt="2024-01-07T22:16:44.9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 slaj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r-Latn-RS"/>
              <a:t>Kliknite i uredite naslov mastera</a:t>
            </a:r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r-Latn-RS"/>
              <a:t>Kliknite i uredite stil podnaslova mastera</a:t>
            </a:r>
          </a:p>
        </p:txBody>
      </p:sp>
      <p:sp>
        <p:nvSpPr>
          <p:cNvPr id="4" name="Čuvar mesta za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5" name="Čuvar mesta za podnožj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Čuvar mesta za broj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082658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vertikaln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vertikalni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r-Latn-RS"/>
              <a:t>Kliknite i uredite tekst</a:t>
            </a:r>
          </a:p>
          <a:p>
            <a:pPr lvl="1"/>
            <a:r>
              <a:rPr lang="sr-Latn-RS"/>
              <a:t>Drugi nivo</a:t>
            </a:r>
          </a:p>
          <a:p>
            <a:pPr lvl="2"/>
            <a:r>
              <a:rPr lang="sr-Latn-RS"/>
              <a:t>Treći nivo</a:t>
            </a:r>
          </a:p>
          <a:p>
            <a:pPr lvl="3"/>
            <a:r>
              <a:rPr lang="sr-Latn-RS"/>
              <a:t>Četvrti nivo</a:t>
            </a:r>
          </a:p>
          <a:p>
            <a:pPr lvl="4"/>
            <a:r>
              <a:rPr lang="sr-Latn-RS"/>
              <a:t>Peti nivo</a:t>
            </a:r>
          </a:p>
        </p:txBody>
      </p:sp>
      <p:sp>
        <p:nvSpPr>
          <p:cNvPr id="4" name="Čuvar mesta za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5" name="Čuvar mesta za podnožj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Čuvar mesta za broj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76506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n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ni naslov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vertikalni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r-Latn-RS"/>
              <a:t>Kliknite i uredite tekst</a:t>
            </a:r>
          </a:p>
          <a:p>
            <a:pPr lvl="1"/>
            <a:r>
              <a:rPr lang="sr-Latn-RS"/>
              <a:t>Drugi nivo</a:t>
            </a:r>
          </a:p>
          <a:p>
            <a:pPr lvl="2"/>
            <a:r>
              <a:rPr lang="sr-Latn-RS"/>
              <a:t>Treći nivo</a:t>
            </a:r>
          </a:p>
          <a:p>
            <a:pPr lvl="3"/>
            <a:r>
              <a:rPr lang="sr-Latn-RS"/>
              <a:t>Četvrti nivo</a:t>
            </a:r>
          </a:p>
          <a:p>
            <a:pPr lvl="4"/>
            <a:r>
              <a:rPr lang="sr-Latn-RS"/>
              <a:t>Peti nivo</a:t>
            </a:r>
          </a:p>
        </p:txBody>
      </p:sp>
      <p:sp>
        <p:nvSpPr>
          <p:cNvPr id="4" name="Čuvar mesta za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5" name="Čuvar mesta za podnožj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Čuvar mesta za broj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703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sadržaj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r-Latn-RS"/>
              <a:t>Kliknite i uredite tekst</a:t>
            </a:r>
          </a:p>
          <a:p>
            <a:pPr lvl="1"/>
            <a:r>
              <a:rPr lang="sr-Latn-RS"/>
              <a:t>Drugi nivo</a:t>
            </a:r>
          </a:p>
          <a:p>
            <a:pPr lvl="2"/>
            <a:r>
              <a:rPr lang="sr-Latn-RS"/>
              <a:t>Treći nivo</a:t>
            </a:r>
          </a:p>
          <a:p>
            <a:pPr lvl="3"/>
            <a:r>
              <a:rPr lang="sr-Latn-RS"/>
              <a:t>Četvrti nivo</a:t>
            </a:r>
          </a:p>
          <a:p>
            <a:pPr lvl="4"/>
            <a:r>
              <a:rPr lang="sr-Latn-RS"/>
              <a:t>Peti nivo</a:t>
            </a:r>
          </a:p>
        </p:txBody>
      </p:sp>
      <p:sp>
        <p:nvSpPr>
          <p:cNvPr id="4" name="Čuvar mesta za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5" name="Čuvar mesta za podnožj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Čuvar mesta za broj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886954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odelj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r-Latn-RS"/>
              <a:t>Kliknite i uredite tekst</a:t>
            </a:r>
          </a:p>
        </p:txBody>
      </p:sp>
      <p:sp>
        <p:nvSpPr>
          <p:cNvPr id="4" name="Čuvar mesta za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5" name="Čuvar mesta za podnožj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Čuvar mesta za broj slajd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359007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sadržaj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r-Latn-RS"/>
              <a:t>Kliknite i uredite tekst</a:t>
            </a:r>
          </a:p>
          <a:p>
            <a:pPr lvl="1"/>
            <a:r>
              <a:rPr lang="sr-Latn-RS"/>
              <a:t>Drugi nivo</a:t>
            </a:r>
          </a:p>
          <a:p>
            <a:pPr lvl="2"/>
            <a:r>
              <a:rPr lang="sr-Latn-RS"/>
              <a:t>Treći nivo</a:t>
            </a:r>
          </a:p>
          <a:p>
            <a:pPr lvl="3"/>
            <a:r>
              <a:rPr lang="sr-Latn-RS"/>
              <a:t>Četvrti nivo</a:t>
            </a:r>
          </a:p>
          <a:p>
            <a:pPr lvl="4"/>
            <a:r>
              <a:rPr lang="sr-Latn-RS"/>
              <a:t>Peti nivo</a:t>
            </a:r>
          </a:p>
        </p:txBody>
      </p:sp>
      <p:sp>
        <p:nvSpPr>
          <p:cNvPr id="4" name="Čuvar mesta za sadržaj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r-Latn-RS"/>
              <a:t>Kliknite i uredite tekst</a:t>
            </a:r>
          </a:p>
          <a:p>
            <a:pPr lvl="1"/>
            <a:r>
              <a:rPr lang="sr-Latn-RS"/>
              <a:t>Drugi nivo</a:t>
            </a:r>
          </a:p>
          <a:p>
            <a:pPr lvl="2"/>
            <a:r>
              <a:rPr lang="sr-Latn-RS"/>
              <a:t>Treći nivo</a:t>
            </a:r>
          </a:p>
          <a:p>
            <a:pPr lvl="3"/>
            <a:r>
              <a:rPr lang="sr-Latn-RS"/>
              <a:t>Četvrti nivo</a:t>
            </a:r>
          </a:p>
          <a:p>
            <a:pPr lvl="4"/>
            <a:r>
              <a:rPr lang="sr-Latn-RS"/>
              <a:t>Peti nivo</a:t>
            </a:r>
          </a:p>
        </p:txBody>
      </p:sp>
      <p:sp>
        <p:nvSpPr>
          <p:cNvPr id="5" name="Čuvar mesta za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6" name="Čuvar mesta za podnožj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Čuvar mesta za broj slajd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783060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eđe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r-Latn-RS"/>
              <a:t>Kliknite i uredite tekst</a:t>
            </a:r>
          </a:p>
        </p:txBody>
      </p:sp>
      <p:sp>
        <p:nvSpPr>
          <p:cNvPr id="4" name="Čuvar mesta za sadržaj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r-Latn-RS"/>
              <a:t>Kliknite i uredite tekst</a:t>
            </a:r>
          </a:p>
          <a:p>
            <a:pPr lvl="1"/>
            <a:r>
              <a:rPr lang="sr-Latn-RS"/>
              <a:t>Drugi nivo</a:t>
            </a:r>
          </a:p>
          <a:p>
            <a:pPr lvl="2"/>
            <a:r>
              <a:rPr lang="sr-Latn-RS"/>
              <a:t>Treći nivo</a:t>
            </a:r>
          </a:p>
          <a:p>
            <a:pPr lvl="3"/>
            <a:r>
              <a:rPr lang="sr-Latn-RS"/>
              <a:t>Četvrti nivo</a:t>
            </a:r>
          </a:p>
          <a:p>
            <a:pPr lvl="4"/>
            <a:r>
              <a:rPr lang="sr-Latn-RS"/>
              <a:t>Peti nivo</a:t>
            </a:r>
          </a:p>
        </p:txBody>
      </p:sp>
      <p:sp>
        <p:nvSpPr>
          <p:cNvPr id="5" name="Čuvar mesta za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r-Latn-RS"/>
              <a:t>Kliknite i uredite tekst</a:t>
            </a:r>
          </a:p>
        </p:txBody>
      </p:sp>
      <p:sp>
        <p:nvSpPr>
          <p:cNvPr id="6" name="Čuvar mesta za sadržaj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r-Latn-RS"/>
              <a:t>Kliknite i uredite tekst</a:t>
            </a:r>
          </a:p>
          <a:p>
            <a:pPr lvl="1"/>
            <a:r>
              <a:rPr lang="sr-Latn-RS"/>
              <a:t>Drugi nivo</a:t>
            </a:r>
          </a:p>
          <a:p>
            <a:pPr lvl="2"/>
            <a:r>
              <a:rPr lang="sr-Latn-RS"/>
              <a:t>Treći nivo</a:t>
            </a:r>
          </a:p>
          <a:p>
            <a:pPr lvl="3"/>
            <a:r>
              <a:rPr lang="sr-Latn-RS"/>
              <a:t>Četvrti nivo</a:t>
            </a:r>
          </a:p>
          <a:p>
            <a:pPr lvl="4"/>
            <a:r>
              <a:rPr lang="sr-Latn-RS"/>
              <a:t>Peti nivo</a:t>
            </a:r>
          </a:p>
        </p:txBody>
      </p:sp>
      <p:sp>
        <p:nvSpPr>
          <p:cNvPr id="7" name="Čuvar mesta za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8" name="Čuvar mesta za podnožj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Čuvar mesta za broj slajd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481488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4" name="Čuvar mesta za podnožj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Čuvar mesta za broj slajd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83927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Čuvar mesta za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3" name="Čuvar mesta za podnožj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Čuvar mesta za broj slajd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147506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a nat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sadržaj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r-Latn-RS"/>
              <a:t>Kliknite i uredite tekst</a:t>
            </a:r>
          </a:p>
          <a:p>
            <a:pPr lvl="1"/>
            <a:r>
              <a:rPr lang="sr-Latn-RS"/>
              <a:t>Drugi nivo</a:t>
            </a:r>
          </a:p>
          <a:p>
            <a:pPr lvl="2"/>
            <a:r>
              <a:rPr lang="sr-Latn-RS"/>
              <a:t>Treći nivo</a:t>
            </a:r>
          </a:p>
          <a:p>
            <a:pPr lvl="3"/>
            <a:r>
              <a:rPr lang="sr-Latn-RS"/>
              <a:t>Četvrti nivo</a:t>
            </a:r>
          </a:p>
          <a:p>
            <a:pPr lvl="4"/>
            <a:r>
              <a:rPr lang="sr-Latn-RS"/>
              <a:t>Peti nivo</a:t>
            </a:r>
          </a:p>
        </p:txBody>
      </p:sp>
      <p:sp>
        <p:nvSpPr>
          <p:cNvPr id="4" name="Čuvar mesta za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r-Latn-RS"/>
              <a:t>Kliknite i uredite tekst</a:t>
            </a:r>
          </a:p>
        </p:txBody>
      </p:sp>
      <p:sp>
        <p:nvSpPr>
          <p:cNvPr id="5" name="Čuvar mesta za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6" name="Čuvar mesta za podnožj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Čuvar mesta za broj slajd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410763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a nat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slik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Čuvar mesta za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r-Latn-RS"/>
              <a:t>Kliknite i uredite tekst</a:t>
            </a:r>
          </a:p>
        </p:txBody>
      </p:sp>
      <p:sp>
        <p:nvSpPr>
          <p:cNvPr id="5" name="Čuvar mesta za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6" name="Čuvar mesta za podnožj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Čuvar mesta za broj slajd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483497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Čuvar mesta za naslov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r-Latn-RS"/>
              <a:t>Kliknite i uredite naslov mastera</a:t>
            </a:r>
          </a:p>
        </p:txBody>
      </p:sp>
      <p:sp>
        <p:nvSpPr>
          <p:cNvPr id="3" name="Čuvar mesta za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r-Latn-RS"/>
              <a:t>Kliknite i uredite tekst</a:t>
            </a:r>
          </a:p>
          <a:p>
            <a:pPr lvl="1"/>
            <a:r>
              <a:rPr lang="sr-Latn-RS"/>
              <a:t>Drugi nivo</a:t>
            </a:r>
          </a:p>
          <a:p>
            <a:pPr lvl="2"/>
            <a:r>
              <a:rPr lang="sr-Latn-RS"/>
              <a:t>Treći nivo</a:t>
            </a:r>
          </a:p>
          <a:p>
            <a:pPr lvl="3"/>
            <a:r>
              <a:rPr lang="sr-Latn-RS"/>
              <a:t>Četvrti nivo</a:t>
            </a:r>
          </a:p>
          <a:p>
            <a:pPr lvl="4"/>
            <a:r>
              <a:rPr lang="sr-Latn-RS"/>
              <a:t>Peti nivo</a:t>
            </a:r>
          </a:p>
        </p:txBody>
      </p:sp>
      <p:sp>
        <p:nvSpPr>
          <p:cNvPr id="4" name="Čuvar mesta za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7445C-DD5B-459E-BCAC-A8671F012926}" type="datetimeFigureOut">
              <a:rPr lang="sr-Latn-RS" smtClean="0"/>
              <a:t>7.1.2024.</a:t>
            </a:fld>
            <a:endParaRPr lang="sr-Latn-RS"/>
          </a:p>
        </p:txBody>
      </p:sp>
      <p:sp>
        <p:nvSpPr>
          <p:cNvPr id="5" name="Čuvar mesta za podnožj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Čuvar mesta za broj slajd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AEA06-49C7-4887-8C60-A1660BE83DC1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694809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4654296" y="640080"/>
            <a:ext cx="6894576" cy="3566160"/>
          </a:xfrm>
        </p:spPr>
        <p:txBody>
          <a:bodyPr anchor="b">
            <a:normAutofit/>
          </a:bodyPr>
          <a:lstStyle/>
          <a:p>
            <a:r>
              <a:rPr lang="sr-Latn-RS" sz="4800" b="1" dirty="0">
                <a:ea typeface="Calibri Light"/>
                <a:cs typeface="Calibri Light"/>
              </a:rPr>
              <a:t>GIS Projekat 1</a:t>
            </a:r>
            <a:br>
              <a:rPr lang="sr-Latn-RS" dirty="0">
                <a:ea typeface="Calibri Light"/>
                <a:cs typeface="Calibri Light"/>
              </a:rPr>
            </a:br>
            <a:r>
              <a:rPr lang="sr-Latn-RS" sz="4000" err="1">
                <a:ea typeface="+mj-lt"/>
                <a:cs typeface="+mj-lt"/>
              </a:rPr>
              <a:t>OpenStreetMap</a:t>
            </a:r>
            <a:r>
              <a:rPr lang="sr-Latn-RS" sz="4000" dirty="0">
                <a:ea typeface="+mj-lt"/>
                <a:cs typeface="+mj-lt"/>
              </a:rPr>
              <a:t> &amp; </a:t>
            </a:r>
            <a:r>
              <a:rPr lang="sr-Latn-RS" sz="4000" err="1">
                <a:ea typeface="+mj-lt"/>
                <a:cs typeface="+mj-lt"/>
              </a:rPr>
              <a:t>PostGIS</a:t>
            </a:r>
            <a:r>
              <a:rPr lang="sr-Latn-RS" sz="4000" dirty="0">
                <a:ea typeface="+mj-lt"/>
                <a:cs typeface="+mj-lt"/>
              </a:rPr>
              <a:t> </a:t>
            </a:r>
            <a:endParaRPr lang="sr-Latn-RS" sz="4000" dirty="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4587541" y="4562388"/>
            <a:ext cx="6894576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sr-Latn-RS" dirty="0">
                <a:ea typeface="Calibri"/>
                <a:cs typeface="Calibri"/>
              </a:rPr>
              <a:t>Vladimir Veljković 1762</a:t>
            </a:r>
            <a:endParaRPr lang="sr-Latn-RS">
              <a:ea typeface="Calibri"/>
              <a:cs typeface="Calibri"/>
            </a:endParaRPr>
          </a:p>
        </p:txBody>
      </p:sp>
      <p:pic>
        <p:nvPicPr>
          <p:cNvPr id="32" name="Picture 4">
            <a:extLst>
              <a:ext uri="{FF2B5EF4-FFF2-40B4-BE49-F238E27FC236}">
                <a16:creationId xmlns:a16="http://schemas.microsoft.com/office/drawing/2014/main" id="{07242F66-79FC-3EFB-9274-8A0159954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07" r="14165" b="5"/>
          <a:stretch/>
        </p:blipFill>
        <p:spPr>
          <a:xfrm>
            <a:off x="20" y="10"/>
            <a:ext cx="4049786" cy="6857990"/>
          </a:xfrm>
          <a:custGeom>
            <a:avLst/>
            <a:gdLst/>
            <a:ahLst/>
            <a:cxnLst/>
            <a:rect l="l" t="t" r="r" b="b"/>
            <a:pathLst>
              <a:path w="4049806" h="6858000">
                <a:moveTo>
                  <a:pt x="0" y="0"/>
                </a:moveTo>
                <a:lnTo>
                  <a:pt x="4018525" y="0"/>
                </a:lnTo>
                <a:lnTo>
                  <a:pt x="4019816" y="10931"/>
                </a:lnTo>
                <a:cubicBezTo>
                  <a:pt x="4034945" y="94836"/>
                  <a:pt x="4032275" y="179884"/>
                  <a:pt x="4036343" y="264297"/>
                </a:cubicBezTo>
                <a:cubicBezTo>
                  <a:pt x="4041301" y="367652"/>
                  <a:pt x="4035072" y="471135"/>
                  <a:pt x="4032911" y="574617"/>
                </a:cubicBezTo>
                <a:cubicBezTo>
                  <a:pt x="4031004" y="662717"/>
                  <a:pt x="4022232" y="750690"/>
                  <a:pt x="4025029" y="838916"/>
                </a:cubicBezTo>
                <a:cubicBezTo>
                  <a:pt x="4025029" y="841968"/>
                  <a:pt x="4025029" y="845019"/>
                  <a:pt x="4025029" y="848070"/>
                </a:cubicBezTo>
                <a:cubicBezTo>
                  <a:pt x="4017020" y="945068"/>
                  <a:pt x="4017020" y="1042576"/>
                  <a:pt x="4025029" y="1139574"/>
                </a:cubicBezTo>
                <a:cubicBezTo>
                  <a:pt x="4027609" y="1179950"/>
                  <a:pt x="4026885" y="1220466"/>
                  <a:pt x="4022868" y="1260728"/>
                </a:cubicBezTo>
                <a:cubicBezTo>
                  <a:pt x="4019054" y="1311960"/>
                  <a:pt x="4006849" y="1364083"/>
                  <a:pt x="4015621" y="1414934"/>
                </a:cubicBezTo>
                <a:cubicBezTo>
                  <a:pt x="4021367" y="1456784"/>
                  <a:pt x="4024558" y="1498940"/>
                  <a:pt x="4025156" y="1541172"/>
                </a:cubicBezTo>
                <a:cubicBezTo>
                  <a:pt x="4029478" y="1635755"/>
                  <a:pt x="4025283" y="1730847"/>
                  <a:pt x="4023757" y="1825685"/>
                </a:cubicBezTo>
                <a:cubicBezTo>
                  <a:pt x="4021850" y="1936286"/>
                  <a:pt x="4024647" y="2046634"/>
                  <a:pt x="4015748" y="2157235"/>
                </a:cubicBezTo>
                <a:cubicBezTo>
                  <a:pt x="4010790" y="2246581"/>
                  <a:pt x="4010790" y="2336130"/>
                  <a:pt x="4015748" y="2425476"/>
                </a:cubicBezTo>
                <a:cubicBezTo>
                  <a:pt x="4018164" y="2507473"/>
                  <a:pt x="4030495" y="2588454"/>
                  <a:pt x="4028461" y="2671214"/>
                </a:cubicBezTo>
                <a:cubicBezTo>
                  <a:pt x="4026046" y="2767832"/>
                  <a:pt x="4014604" y="2863940"/>
                  <a:pt x="4018164" y="2960685"/>
                </a:cubicBezTo>
                <a:cubicBezTo>
                  <a:pt x="4019816" y="3006832"/>
                  <a:pt x="4019944" y="3052980"/>
                  <a:pt x="4020961" y="3099127"/>
                </a:cubicBezTo>
                <a:cubicBezTo>
                  <a:pt x="4021978" y="3154682"/>
                  <a:pt x="4032021" y="3210110"/>
                  <a:pt x="4026427" y="3265665"/>
                </a:cubicBezTo>
                <a:cubicBezTo>
                  <a:pt x="4017147" y="3358087"/>
                  <a:pt x="3993120" y="3448857"/>
                  <a:pt x="4008121" y="3543567"/>
                </a:cubicBezTo>
                <a:cubicBezTo>
                  <a:pt x="4016384" y="3595690"/>
                  <a:pt x="4025791" y="3647940"/>
                  <a:pt x="4030495" y="3700571"/>
                </a:cubicBezTo>
                <a:cubicBezTo>
                  <a:pt x="4034690" y="3747608"/>
                  <a:pt x="4045369" y="3795408"/>
                  <a:pt x="4037233" y="3842191"/>
                </a:cubicBezTo>
                <a:cubicBezTo>
                  <a:pt x="4030368" y="3882237"/>
                  <a:pt x="4034055" y="3922282"/>
                  <a:pt x="4028715" y="3962327"/>
                </a:cubicBezTo>
                <a:cubicBezTo>
                  <a:pt x="4021723" y="4014831"/>
                  <a:pt x="4017910" y="4068352"/>
                  <a:pt x="4012697" y="4121111"/>
                </a:cubicBezTo>
                <a:cubicBezTo>
                  <a:pt x="4007866" y="4169038"/>
                  <a:pt x="4004307" y="4216838"/>
                  <a:pt x="4017020" y="4261841"/>
                </a:cubicBezTo>
                <a:cubicBezTo>
                  <a:pt x="4048039" y="4375112"/>
                  <a:pt x="4031004" y="4487748"/>
                  <a:pt x="4019308" y="4600257"/>
                </a:cubicBezTo>
                <a:cubicBezTo>
                  <a:pt x="4013587" y="4655049"/>
                  <a:pt x="4005197" y="4712765"/>
                  <a:pt x="4017910" y="4762853"/>
                </a:cubicBezTo>
                <a:cubicBezTo>
                  <a:pt x="4041428" y="4851716"/>
                  <a:pt x="4022995" y="4936764"/>
                  <a:pt x="4012824" y="5021432"/>
                </a:cubicBezTo>
                <a:cubicBezTo>
                  <a:pt x="4002654" y="5106099"/>
                  <a:pt x="4000239" y="5189495"/>
                  <a:pt x="4018037" y="5272637"/>
                </a:cubicBezTo>
                <a:cubicBezTo>
                  <a:pt x="4030495" y="5331116"/>
                  <a:pt x="4030495" y="5390612"/>
                  <a:pt x="4032021" y="5449600"/>
                </a:cubicBezTo>
                <a:cubicBezTo>
                  <a:pt x="4032911" y="5486339"/>
                  <a:pt x="4019308" y="5523842"/>
                  <a:pt x="4010282" y="5560582"/>
                </a:cubicBezTo>
                <a:cubicBezTo>
                  <a:pt x="3994009" y="5626943"/>
                  <a:pt x="3988162" y="5694321"/>
                  <a:pt x="4010282" y="5759029"/>
                </a:cubicBezTo>
                <a:cubicBezTo>
                  <a:pt x="4040793" y="5848655"/>
                  <a:pt x="4058336" y="5938407"/>
                  <a:pt x="4045623" y="6033117"/>
                </a:cubicBezTo>
                <a:cubicBezTo>
                  <a:pt x="4038377" y="6091724"/>
                  <a:pt x="4036597" y="6151347"/>
                  <a:pt x="4025664" y="6209190"/>
                </a:cubicBezTo>
                <a:cubicBezTo>
                  <a:pt x="4007358" y="6304790"/>
                  <a:pt x="4013841" y="6399882"/>
                  <a:pt x="4028461" y="6494211"/>
                </a:cubicBezTo>
                <a:cubicBezTo>
                  <a:pt x="4038542" y="6573081"/>
                  <a:pt x="4039610" y="6652829"/>
                  <a:pt x="4031639" y="6731941"/>
                </a:cubicBezTo>
                <a:lnTo>
                  <a:pt x="40229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3" name="sketchy line">
            <a:extLst>
              <a:ext uri="{FF2B5EF4-FFF2-40B4-BE49-F238E27FC236}">
                <a16:creationId xmlns:a16="http://schemas.microsoft.com/office/drawing/2014/main" id="{82580482-BA80-420A-8A05-C58E97F2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4409267"/>
            <a:ext cx="4242816" cy="18288"/>
          </a:xfrm>
          <a:custGeom>
            <a:avLst/>
            <a:gdLst>
              <a:gd name="connsiteX0" fmla="*/ 0 w 4242816"/>
              <a:gd name="connsiteY0" fmla="*/ 0 h 18288"/>
              <a:gd name="connsiteX1" fmla="*/ 690973 w 4242816"/>
              <a:gd name="connsiteY1" fmla="*/ 0 h 18288"/>
              <a:gd name="connsiteX2" fmla="*/ 1212233 w 4242816"/>
              <a:gd name="connsiteY2" fmla="*/ 0 h 18288"/>
              <a:gd name="connsiteX3" fmla="*/ 1860778 w 4242816"/>
              <a:gd name="connsiteY3" fmla="*/ 0 h 18288"/>
              <a:gd name="connsiteX4" fmla="*/ 2424466 w 4242816"/>
              <a:gd name="connsiteY4" fmla="*/ 0 h 18288"/>
              <a:gd name="connsiteX5" fmla="*/ 3115439 w 4242816"/>
              <a:gd name="connsiteY5" fmla="*/ 0 h 18288"/>
              <a:gd name="connsiteX6" fmla="*/ 3636699 w 4242816"/>
              <a:gd name="connsiteY6" fmla="*/ 0 h 18288"/>
              <a:gd name="connsiteX7" fmla="*/ 4242816 w 4242816"/>
              <a:gd name="connsiteY7" fmla="*/ 0 h 18288"/>
              <a:gd name="connsiteX8" fmla="*/ 4242816 w 4242816"/>
              <a:gd name="connsiteY8" fmla="*/ 18288 h 18288"/>
              <a:gd name="connsiteX9" fmla="*/ 3636699 w 4242816"/>
              <a:gd name="connsiteY9" fmla="*/ 18288 h 18288"/>
              <a:gd name="connsiteX10" fmla="*/ 3030583 w 4242816"/>
              <a:gd name="connsiteY10" fmla="*/ 18288 h 18288"/>
              <a:gd name="connsiteX11" fmla="*/ 2466894 w 4242816"/>
              <a:gd name="connsiteY11" fmla="*/ 18288 h 18288"/>
              <a:gd name="connsiteX12" fmla="*/ 1988062 w 4242816"/>
              <a:gd name="connsiteY12" fmla="*/ 18288 h 18288"/>
              <a:gd name="connsiteX13" fmla="*/ 1466802 w 4242816"/>
              <a:gd name="connsiteY13" fmla="*/ 18288 h 18288"/>
              <a:gd name="connsiteX14" fmla="*/ 860686 w 4242816"/>
              <a:gd name="connsiteY14" fmla="*/ 18288 h 18288"/>
              <a:gd name="connsiteX15" fmla="*/ 0 w 4242816"/>
              <a:gd name="connsiteY15" fmla="*/ 18288 h 18288"/>
              <a:gd name="connsiteX16" fmla="*/ 0 w 4242816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2816" h="18288" fill="none" extrusionOk="0">
                <a:moveTo>
                  <a:pt x="0" y="0"/>
                </a:moveTo>
                <a:cubicBezTo>
                  <a:pt x="249934" y="1471"/>
                  <a:pt x="379877" y="-29444"/>
                  <a:pt x="690973" y="0"/>
                </a:cubicBezTo>
                <a:cubicBezTo>
                  <a:pt x="1002069" y="29444"/>
                  <a:pt x="1021583" y="17501"/>
                  <a:pt x="1212233" y="0"/>
                </a:cubicBezTo>
                <a:cubicBezTo>
                  <a:pt x="1402883" y="-17501"/>
                  <a:pt x="1678760" y="5386"/>
                  <a:pt x="1860778" y="0"/>
                </a:cubicBezTo>
                <a:cubicBezTo>
                  <a:pt x="2042796" y="-5386"/>
                  <a:pt x="2245608" y="-22401"/>
                  <a:pt x="2424466" y="0"/>
                </a:cubicBezTo>
                <a:cubicBezTo>
                  <a:pt x="2603324" y="22401"/>
                  <a:pt x="2890020" y="33806"/>
                  <a:pt x="3115439" y="0"/>
                </a:cubicBezTo>
                <a:cubicBezTo>
                  <a:pt x="3340858" y="-33806"/>
                  <a:pt x="3428300" y="18628"/>
                  <a:pt x="3636699" y="0"/>
                </a:cubicBezTo>
                <a:cubicBezTo>
                  <a:pt x="3845098" y="-18628"/>
                  <a:pt x="4108824" y="5541"/>
                  <a:pt x="4242816" y="0"/>
                </a:cubicBezTo>
                <a:cubicBezTo>
                  <a:pt x="4242066" y="4160"/>
                  <a:pt x="4243125" y="10356"/>
                  <a:pt x="4242816" y="18288"/>
                </a:cubicBezTo>
                <a:cubicBezTo>
                  <a:pt x="4113424" y="32735"/>
                  <a:pt x="3768327" y="47567"/>
                  <a:pt x="3636699" y="18288"/>
                </a:cubicBezTo>
                <a:cubicBezTo>
                  <a:pt x="3505071" y="-10991"/>
                  <a:pt x="3294208" y="-4990"/>
                  <a:pt x="3030583" y="18288"/>
                </a:cubicBezTo>
                <a:cubicBezTo>
                  <a:pt x="2766958" y="41566"/>
                  <a:pt x="2649277" y="20974"/>
                  <a:pt x="2466894" y="18288"/>
                </a:cubicBezTo>
                <a:cubicBezTo>
                  <a:pt x="2284511" y="15602"/>
                  <a:pt x="2151277" y="1154"/>
                  <a:pt x="1988062" y="18288"/>
                </a:cubicBezTo>
                <a:cubicBezTo>
                  <a:pt x="1824847" y="35422"/>
                  <a:pt x="1691359" y="9265"/>
                  <a:pt x="1466802" y="18288"/>
                </a:cubicBezTo>
                <a:cubicBezTo>
                  <a:pt x="1242245" y="27311"/>
                  <a:pt x="1006161" y="36605"/>
                  <a:pt x="860686" y="18288"/>
                </a:cubicBezTo>
                <a:cubicBezTo>
                  <a:pt x="715211" y="-29"/>
                  <a:pt x="242774" y="46538"/>
                  <a:pt x="0" y="18288"/>
                </a:cubicBezTo>
                <a:cubicBezTo>
                  <a:pt x="-146" y="11482"/>
                  <a:pt x="-422" y="5192"/>
                  <a:pt x="0" y="0"/>
                </a:cubicBezTo>
                <a:close/>
              </a:path>
              <a:path w="4242816" h="18288" stroke="0" extrusionOk="0">
                <a:moveTo>
                  <a:pt x="0" y="0"/>
                </a:moveTo>
                <a:cubicBezTo>
                  <a:pt x="259751" y="-14018"/>
                  <a:pt x="356632" y="-15007"/>
                  <a:pt x="521260" y="0"/>
                </a:cubicBezTo>
                <a:cubicBezTo>
                  <a:pt x="685888" y="15007"/>
                  <a:pt x="885786" y="5167"/>
                  <a:pt x="1212233" y="0"/>
                </a:cubicBezTo>
                <a:cubicBezTo>
                  <a:pt x="1538680" y="-5167"/>
                  <a:pt x="1458849" y="7951"/>
                  <a:pt x="1691065" y="0"/>
                </a:cubicBezTo>
                <a:cubicBezTo>
                  <a:pt x="1923281" y="-7951"/>
                  <a:pt x="1985780" y="-16303"/>
                  <a:pt x="2169897" y="0"/>
                </a:cubicBezTo>
                <a:cubicBezTo>
                  <a:pt x="2354014" y="16303"/>
                  <a:pt x="2633054" y="-2739"/>
                  <a:pt x="2776014" y="0"/>
                </a:cubicBezTo>
                <a:cubicBezTo>
                  <a:pt x="2918974" y="2739"/>
                  <a:pt x="3112688" y="-15682"/>
                  <a:pt x="3339702" y="0"/>
                </a:cubicBezTo>
                <a:cubicBezTo>
                  <a:pt x="3566716" y="15682"/>
                  <a:pt x="4015278" y="-28467"/>
                  <a:pt x="4242816" y="0"/>
                </a:cubicBezTo>
                <a:cubicBezTo>
                  <a:pt x="4243501" y="7633"/>
                  <a:pt x="4242294" y="10002"/>
                  <a:pt x="4242816" y="18288"/>
                </a:cubicBezTo>
                <a:cubicBezTo>
                  <a:pt x="3924964" y="16283"/>
                  <a:pt x="3746362" y="-1805"/>
                  <a:pt x="3551843" y="18288"/>
                </a:cubicBezTo>
                <a:cubicBezTo>
                  <a:pt x="3357324" y="38381"/>
                  <a:pt x="3126422" y="47156"/>
                  <a:pt x="2860870" y="18288"/>
                </a:cubicBezTo>
                <a:cubicBezTo>
                  <a:pt x="2595318" y="-10580"/>
                  <a:pt x="2572437" y="11441"/>
                  <a:pt x="2297182" y="18288"/>
                </a:cubicBezTo>
                <a:cubicBezTo>
                  <a:pt x="2021927" y="25135"/>
                  <a:pt x="1916908" y="33601"/>
                  <a:pt x="1733493" y="18288"/>
                </a:cubicBezTo>
                <a:cubicBezTo>
                  <a:pt x="1550078" y="2975"/>
                  <a:pt x="1412440" y="27896"/>
                  <a:pt x="1212233" y="18288"/>
                </a:cubicBezTo>
                <a:cubicBezTo>
                  <a:pt x="1012026" y="8680"/>
                  <a:pt x="914386" y="13859"/>
                  <a:pt x="648545" y="18288"/>
                </a:cubicBezTo>
                <a:cubicBezTo>
                  <a:pt x="382704" y="22717"/>
                  <a:pt x="233522" y="39342"/>
                  <a:pt x="0" y="18288"/>
                </a:cubicBezTo>
                <a:cubicBezTo>
                  <a:pt x="-772" y="13661"/>
                  <a:pt x="-839" y="849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0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65E28F-5263-7299-9384-52D3D9BA4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D5BF05D-1102-A3A6-2EB0-57B3BAD01A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7AECB7FE-BABD-97AA-54BE-31F180532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CFDBE5-F3AF-3FD4-2D61-3962FFC66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ea typeface="Calibri"/>
                <a:cs typeface="Calibri"/>
              </a:rPr>
              <a:t>Autobuske</a:t>
            </a:r>
            <a:r>
              <a:rPr lang="en-US" sz="2200" dirty="0">
                <a:ea typeface="Calibri"/>
                <a:cs typeface="Calibri"/>
              </a:rPr>
              <a:t> </a:t>
            </a:r>
            <a:r>
              <a:rPr lang="en-US" sz="2200" dirty="0" err="1">
                <a:ea typeface="Calibri"/>
                <a:cs typeface="Calibri"/>
              </a:rPr>
              <a:t>stanice</a:t>
            </a:r>
          </a:p>
        </p:txBody>
      </p:sp>
      <p:pic>
        <p:nvPicPr>
          <p:cNvPr id="4" name="Čuvar mesta za sadržaj 3">
            <a:extLst>
              <a:ext uri="{FF2B5EF4-FFF2-40B4-BE49-F238E27FC236}">
                <a16:creationId xmlns:a16="http://schemas.microsoft.com/office/drawing/2014/main" id="{4701825C-9110-257A-DC69-4E62619C20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6" r="544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70524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6E915EB0-B837-4CCD-498D-BB471EF0A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sr-Latn-RS" sz="5400" dirty="0">
                <a:solidFill>
                  <a:srgbClr val="FFFFFF"/>
                </a:solidFill>
                <a:ea typeface="Calibri Light"/>
                <a:cs typeface="Calibri Light"/>
              </a:rPr>
              <a:t>Šta je filtrirano 1</a:t>
            </a:r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4E795AA9-3D49-94BA-7BD9-AC7782A73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r-Latn-RS" sz="2200" dirty="0">
                <a:ea typeface="Calibri"/>
                <a:cs typeface="Calibri"/>
              </a:rPr>
              <a:t>Filtrirane su benzinske pumpe koje se nalaze u određenim administrativnim zonama.</a:t>
            </a:r>
          </a:p>
          <a:p>
            <a:r>
              <a:rPr lang="sr-Latn-RS" sz="2200" dirty="0">
                <a:ea typeface="Calibri"/>
                <a:cs typeface="Calibri"/>
              </a:rPr>
              <a:t>To su: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2200" dirty="0">
                <a:ea typeface="Calibri"/>
                <a:cs typeface="Calibri"/>
              </a:rPr>
              <a:t>Nišavski upravni okrug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2200" dirty="0" err="1">
                <a:ea typeface="Calibri"/>
                <a:cs typeface="Calibri"/>
              </a:rPr>
              <a:t>Pomoravski</a:t>
            </a:r>
            <a:r>
              <a:rPr lang="sr-Latn-RS" sz="2200" dirty="0">
                <a:ea typeface="Calibri"/>
                <a:cs typeface="Calibri"/>
              </a:rPr>
              <a:t> upravni okrug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2200" dirty="0">
                <a:ea typeface="Calibri"/>
                <a:cs typeface="Calibri"/>
              </a:rPr>
              <a:t>Šumadijski upravni okrug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2200" dirty="0">
                <a:ea typeface="Calibri"/>
                <a:cs typeface="Calibri"/>
              </a:rPr>
              <a:t>Grad Beograd</a:t>
            </a:r>
          </a:p>
          <a:p>
            <a:r>
              <a:rPr lang="sr-Latn-RS" sz="2200" dirty="0">
                <a:ea typeface="Calibri"/>
                <a:cs typeface="Calibri"/>
              </a:rPr>
              <a:t>Indeks nije pravio razliku u performansama</a:t>
            </a:r>
          </a:p>
          <a:p>
            <a:endParaRPr lang="sr-Latn-RS" sz="2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4939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Čuvar mesta za sadržaj 3" descr="Slika na kojoj se nalazi tekst, snimak ekrana, Font, linija&#10;&#10;Opis je automatski generisan">
            <a:extLst>
              <a:ext uri="{FF2B5EF4-FFF2-40B4-BE49-F238E27FC236}">
                <a16:creationId xmlns:a16="http://schemas.microsoft.com/office/drawing/2014/main" id="{D29DD9CA-C75C-21E0-1BEC-01778C7BB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684973"/>
            <a:ext cx="11658600" cy="204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08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A3E019-200C-F0BD-E1DD-43E6895FA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8D00AB-0445-72A0-3798-F3FC9E108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CAABC305-915B-D658-5FA4-4BD7EACC9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50848B-FB13-72D8-6AD9-FDBC8C8A7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200" dirty="0" err="1">
                <a:ea typeface="Calibri"/>
                <a:cs typeface="Calibri"/>
              </a:rPr>
              <a:t>Pumpe</a:t>
            </a:r>
            <a:r>
              <a:rPr lang="en-US" sz="2200" dirty="0">
                <a:ea typeface="Calibri"/>
                <a:cs typeface="Calibri"/>
              </a:rPr>
              <a:t> po </a:t>
            </a:r>
            <a:r>
              <a:rPr lang="en-US" sz="2200" dirty="0" err="1">
                <a:ea typeface="Calibri"/>
                <a:cs typeface="Calibri"/>
              </a:rPr>
              <a:t>administrativnim</a:t>
            </a:r>
            <a:r>
              <a:rPr lang="en-US" sz="2200" dirty="0">
                <a:ea typeface="Calibri"/>
                <a:cs typeface="Calibri"/>
              </a:rPr>
              <a:t> </a:t>
            </a:r>
            <a:r>
              <a:rPr lang="en-US" sz="2200" dirty="0" err="1">
                <a:ea typeface="Calibri"/>
                <a:cs typeface="Calibri"/>
              </a:rPr>
              <a:t>zonama</a:t>
            </a:r>
            <a:endParaRPr lang="en-US" sz="2200" dirty="0" err="1"/>
          </a:p>
        </p:txBody>
      </p:sp>
      <p:pic>
        <p:nvPicPr>
          <p:cNvPr id="4" name="Čuvar mesta za sadržaj 3" descr="Slika na kojoj se nalazi mapa, atlas, tekst&#10;&#10;Opis je automatski generisan">
            <a:extLst>
              <a:ext uri="{FF2B5EF4-FFF2-40B4-BE49-F238E27FC236}">
                <a16:creationId xmlns:a16="http://schemas.microsoft.com/office/drawing/2014/main" id="{206E0D17-0AAB-584A-0F46-109C26FB4D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6" r="389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736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8F5102-B297-0BC7-8A87-53BBD155F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4F9335D5-33F1-3B3E-B309-AAB181131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108B5B60-4709-2F0F-4FBF-56C851AA7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ABBE8BD8-67F0-8DB3-A537-6EB52EB8A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sr-Latn-RS" sz="5400" dirty="0">
                <a:solidFill>
                  <a:srgbClr val="FFFFFF"/>
                </a:solidFill>
                <a:ea typeface="Calibri Light"/>
                <a:cs typeface="Calibri Light"/>
              </a:rPr>
              <a:t>Šta je filtrirano 2</a:t>
            </a:r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5DEEB1F5-3C45-F364-F1F6-FBB35AEDD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r-Latn-RS" sz="2200" dirty="0">
                <a:ea typeface="Calibri"/>
                <a:cs typeface="Calibri"/>
              </a:rPr>
              <a:t>Izdvojene su tačke preseka reka i puteva</a:t>
            </a:r>
          </a:p>
          <a:p>
            <a:r>
              <a:rPr lang="sr-Latn-RS" sz="2200" dirty="0">
                <a:ea typeface="Calibri"/>
                <a:cs typeface="Calibri"/>
              </a:rPr>
              <a:t>Razlika u performansama sa i bez indeksa je znatna</a:t>
            </a:r>
          </a:p>
          <a:p>
            <a:r>
              <a:rPr lang="sr-Latn-RS" sz="2200" dirty="0">
                <a:ea typeface="Calibri"/>
                <a:cs typeface="Calibri"/>
              </a:rPr>
              <a:t>Bez korišćenja indeksa vreme procesiranja je bilo oko 3 min</a:t>
            </a:r>
          </a:p>
          <a:p>
            <a:r>
              <a:rPr lang="sr-Latn-RS" sz="2200" dirty="0">
                <a:ea typeface="Calibri"/>
                <a:cs typeface="Calibri"/>
              </a:rPr>
              <a:t>Sa indeksom vreme procesiranja je bilo oko 1s</a:t>
            </a:r>
          </a:p>
          <a:p>
            <a:endParaRPr lang="sr-Latn-RS" sz="2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4528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F4D3FF-3195-B5D3-DD7C-5BEC33CE8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7E19520-53D9-12D1-7EAB-065B8D37D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E74930-1C7A-3D93-CE3A-CBF809435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0A7D74-962A-4EB6-C8DB-68D63BA4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Čuvar mesta za sadržaj 3" descr="Slika na kojoj se nalazi tekst, Font, linija, snimak ekrana&#10;&#10;Opis je automatski generisan">
            <a:extLst>
              <a:ext uri="{FF2B5EF4-FFF2-40B4-BE49-F238E27FC236}">
                <a16:creationId xmlns:a16="http://schemas.microsoft.com/office/drawing/2014/main" id="{BBE87CE9-0E97-68A9-C692-C5850F9D7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2265248"/>
            <a:ext cx="11658600" cy="879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61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4D238E-1AC9-B1EB-E05A-DC79E3030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2A2C2BD-597F-CFC3-D729-4AE003320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77C28E78-328D-FE0C-4C78-617904618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E5640D4-C0F3-6F70-6FD0-FED1F0D50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ea typeface="Calibri"/>
                <a:cs typeface="Calibri"/>
              </a:rPr>
              <a:t>Presek</a:t>
            </a:r>
            <a:r>
              <a:rPr lang="en-US" sz="2200" dirty="0">
                <a:ea typeface="Calibri"/>
                <a:cs typeface="Calibri"/>
              </a:rPr>
              <a:t> </a:t>
            </a:r>
            <a:r>
              <a:rPr lang="en-US" sz="2200" dirty="0" err="1">
                <a:ea typeface="Calibri"/>
                <a:cs typeface="Calibri"/>
              </a:rPr>
              <a:t>puteva</a:t>
            </a:r>
            <a:r>
              <a:rPr lang="en-US" sz="2200" dirty="0">
                <a:ea typeface="Calibri"/>
                <a:cs typeface="Calibri"/>
              </a:rPr>
              <a:t> </a:t>
            </a:r>
            <a:r>
              <a:rPr lang="en-US" sz="2200" dirty="0" err="1">
                <a:ea typeface="Calibri"/>
                <a:cs typeface="Calibri"/>
              </a:rPr>
              <a:t>i</a:t>
            </a:r>
            <a:r>
              <a:rPr lang="en-US" sz="2200" dirty="0">
                <a:ea typeface="Calibri"/>
                <a:cs typeface="Calibri"/>
              </a:rPr>
              <a:t> </a:t>
            </a:r>
            <a:r>
              <a:rPr lang="en-US" sz="2200" dirty="0" err="1">
                <a:ea typeface="Calibri"/>
                <a:cs typeface="Calibri"/>
              </a:rPr>
              <a:t>reka</a:t>
            </a:r>
            <a:endParaRPr lang="en-US" sz="2200" dirty="0" err="1"/>
          </a:p>
        </p:txBody>
      </p:sp>
      <p:pic>
        <p:nvPicPr>
          <p:cNvPr id="4" name="Čuvar mesta za sadržaj 3" descr="Slika na kojoj se nalazi crtež, mapa, cvet, skeč&#10;&#10;Opis je automatski generisan">
            <a:extLst>
              <a:ext uri="{FF2B5EF4-FFF2-40B4-BE49-F238E27FC236}">
                <a16:creationId xmlns:a16="http://schemas.microsoft.com/office/drawing/2014/main" id="{0324FC6F-C207-809A-D04C-3F71E61310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4" r="88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70839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Čuvar mesta za sadržaj 3" descr="Slika na kojoj se nalazi tekst, mapa, atlas&#10;&#10;Opis je automatski generisan">
            <a:extLst>
              <a:ext uri="{FF2B5EF4-FFF2-40B4-BE49-F238E27FC236}">
                <a16:creationId xmlns:a16="http://schemas.microsoft.com/office/drawing/2014/main" id="{6AF533D0-8E28-B99D-AC33-28C4FD247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2983" y="796925"/>
            <a:ext cx="9796508" cy="5265738"/>
          </a:xfrm>
        </p:spPr>
      </p:pic>
    </p:spTree>
    <p:extLst>
      <p:ext uri="{BB962C8B-B14F-4D97-AF65-F5344CB8AC3E}">
        <p14:creationId xmlns:p14="http://schemas.microsoft.com/office/powerpoint/2010/main" val="911338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Čuvar mesta za sadržaj 6" descr="Slika na kojoj se nalazi tekst, snimak ekrana, softver, broj&#10;&#10;Opis je automatski generisan">
            <a:extLst>
              <a:ext uri="{FF2B5EF4-FFF2-40B4-BE49-F238E27FC236}">
                <a16:creationId xmlns:a16="http://schemas.microsoft.com/office/drawing/2014/main" id="{26299004-ED3C-CF28-6C75-C4572AD234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11" t="-431" b="431"/>
          <a:stretch/>
        </p:blipFill>
        <p:spPr>
          <a:xfrm>
            <a:off x="1781614" y="111125"/>
            <a:ext cx="8628789" cy="6627820"/>
          </a:xfrm>
        </p:spPr>
      </p:pic>
    </p:spTree>
    <p:extLst>
      <p:ext uri="{BB962C8B-B14F-4D97-AF65-F5344CB8AC3E}">
        <p14:creationId xmlns:p14="http://schemas.microsoft.com/office/powerpoint/2010/main" val="738873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3DA01-D5A2-7AD3-B80B-026B90DE1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Čuvar mesta za sadržaj 6" descr="Slika na kojoj se nalazi tekst, snimak ekrana, softver, broj&#10;&#10;Opis je automatski generisan">
            <a:extLst>
              <a:ext uri="{FF2B5EF4-FFF2-40B4-BE49-F238E27FC236}">
                <a16:creationId xmlns:a16="http://schemas.microsoft.com/office/drawing/2014/main" id="{C20D09E9-30B3-4998-B344-A0A9419A4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2" r="292"/>
          <a:stretch/>
        </p:blipFill>
        <p:spPr>
          <a:xfrm>
            <a:off x="1781614" y="111125"/>
            <a:ext cx="8628789" cy="6627820"/>
          </a:xfrm>
        </p:spPr>
      </p:pic>
    </p:spTree>
    <p:extLst>
      <p:ext uri="{BB962C8B-B14F-4D97-AF65-F5344CB8AC3E}">
        <p14:creationId xmlns:p14="http://schemas.microsoft.com/office/powerpoint/2010/main" val="3671079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A2CC2CF1-B799-87AB-0BD7-B7DAF5FD6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sr-Latn-RS" sz="5400">
                <a:solidFill>
                  <a:srgbClr val="FFFFFF"/>
                </a:solidFill>
                <a:ea typeface="Calibri Light"/>
                <a:cs typeface="Calibri Light"/>
              </a:rPr>
              <a:t>Podaci</a:t>
            </a:r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EA4FC647-DE0F-1DAA-1D46-52B071C16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r-Latn-RS" sz="1700" dirty="0">
                <a:ea typeface="Calibri"/>
                <a:cs typeface="Calibri"/>
              </a:rPr>
              <a:t>Glavni skup podataka preuzet sa </a:t>
            </a:r>
            <a:r>
              <a:rPr lang="sr-Latn-RS" sz="1700" i="1" err="1">
                <a:ea typeface="+mn-lt"/>
                <a:cs typeface="+mn-lt"/>
              </a:rPr>
              <a:t>geofabrik</a:t>
            </a:r>
            <a:r>
              <a:rPr lang="sr-Latn-RS" sz="1700" i="1" dirty="0">
                <a:ea typeface="+mn-lt"/>
                <a:cs typeface="+mn-lt"/>
              </a:rPr>
              <a:t> </a:t>
            </a:r>
            <a:r>
              <a:rPr lang="sr-Latn-RS" sz="1700" dirty="0">
                <a:ea typeface="+mn-lt"/>
                <a:cs typeface="+mn-lt"/>
              </a:rPr>
              <a:t>za celu Srbiju.</a:t>
            </a:r>
          </a:p>
          <a:p>
            <a:r>
              <a:rPr lang="sr-Latn-RS" sz="1700" dirty="0">
                <a:ea typeface="Calibri"/>
                <a:cs typeface="Calibri"/>
              </a:rPr>
              <a:t>Koristi se projekcija SRID:4326 (WGS84)</a:t>
            </a:r>
          </a:p>
          <a:p>
            <a:r>
              <a:rPr lang="sr-Latn-RS" sz="1700" dirty="0">
                <a:ea typeface="Calibri"/>
                <a:cs typeface="Calibri"/>
              </a:rPr>
              <a:t>Izvučeni podaci pomoću </a:t>
            </a:r>
            <a:r>
              <a:rPr lang="sr-Latn-RS" sz="1700" i="1" err="1">
                <a:ea typeface="Calibri"/>
                <a:cs typeface="Calibri"/>
              </a:rPr>
              <a:t>osmium</a:t>
            </a:r>
            <a:r>
              <a:rPr lang="sr-Latn-RS" sz="1700" i="1" dirty="0">
                <a:ea typeface="Calibri"/>
                <a:cs typeface="Calibri"/>
              </a:rPr>
              <a:t> </a:t>
            </a:r>
            <a:r>
              <a:rPr lang="sr-Latn-RS" sz="1700" dirty="0">
                <a:ea typeface="Calibri"/>
                <a:cs typeface="Calibri"/>
              </a:rPr>
              <a:t>alata: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1700" dirty="0">
                <a:ea typeface="Calibri"/>
                <a:cs typeface="Calibri"/>
              </a:rPr>
              <a:t>Putevi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1700" dirty="0">
                <a:ea typeface="Calibri"/>
                <a:cs typeface="Calibri"/>
              </a:rPr>
              <a:t>Reke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1700" dirty="0">
                <a:ea typeface="Calibri"/>
                <a:cs typeface="Calibri"/>
              </a:rPr>
              <a:t>Mostovi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1700" dirty="0">
                <a:ea typeface="Calibri"/>
                <a:cs typeface="Calibri"/>
              </a:rPr>
              <a:t>Pruge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1700" dirty="0">
                <a:ea typeface="Calibri"/>
                <a:cs typeface="Calibri"/>
              </a:rPr>
              <a:t>Administrativne granice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1700" dirty="0">
                <a:ea typeface="Calibri"/>
                <a:cs typeface="Calibri"/>
              </a:rPr>
              <a:t>Benzinske pumpe (</a:t>
            </a:r>
            <a:r>
              <a:rPr lang="sr-Latn-RS" sz="1700" dirty="0" err="1">
                <a:ea typeface="Calibri"/>
                <a:cs typeface="Calibri"/>
              </a:rPr>
              <a:t>disel</a:t>
            </a:r>
            <a:r>
              <a:rPr lang="sr-Latn-RS" sz="1700" dirty="0">
                <a:ea typeface="Calibri"/>
                <a:cs typeface="Calibri"/>
              </a:rPr>
              <a:t>, </a:t>
            </a:r>
            <a:r>
              <a:rPr lang="sr-Latn-RS" sz="1700" dirty="0" err="1">
                <a:ea typeface="Calibri"/>
                <a:cs typeface="Calibri"/>
              </a:rPr>
              <a:t>lpg</a:t>
            </a:r>
            <a:r>
              <a:rPr lang="sr-Latn-RS" sz="1700" dirty="0">
                <a:ea typeface="Calibri"/>
                <a:cs typeface="Calibri"/>
              </a:rPr>
              <a:t>, 100, 95)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1700" dirty="0">
                <a:ea typeface="Calibri"/>
                <a:cs typeface="Calibri"/>
              </a:rPr>
              <a:t>Barijere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sr-Latn-RS" sz="1700" dirty="0">
                <a:ea typeface="Calibri"/>
                <a:cs typeface="Calibri"/>
              </a:rPr>
              <a:t>Autobuske stanice</a:t>
            </a:r>
          </a:p>
        </p:txBody>
      </p:sp>
    </p:spTree>
    <p:extLst>
      <p:ext uri="{BB962C8B-B14F-4D97-AF65-F5344CB8AC3E}">
        <p14:creationId xmlns:p14="http://schemas.microsoft.com/office/powerpoint/2010/main" val="30104670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6964CA-18B8-45EB-9DA9-560CF243D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866AF98A-E03F-E545-6228-68AEECA0C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F92F07D8-4A2E-E0EB-91B5-0B8D776F7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B46E3956-AD08-F630-9A5D-D141C167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sr-Latn-RS" sz="5400" dirty="0">
                <a:solidFill>
                  <a:srgbClr val="FFFFFF"/>
                </a:solidFill>
                <a:ea typeface="Calibri Light"/>
                <a:cs typeface="Calibri Light"/>
              </a:rPr>
              <a:t>Šta je filtrirano 3</a:t>
            </a:r>
          </a:p>
        </p:txBody>
      </p:sp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09D3F5AD-7573-6BB4-A580-A7BAD4DAB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r-Latn-RS" sz="2200" dirty="0">
                <a:ea typeface="Calibri"/>
                <a:cs typeface="Calibri"/>
              </a:rPr>
              <a:t>Filtrirane su barijere koje se nalaze na putevima</a:t>
            </a:r>
          </a:p>
          <a:p>
            <a:r>
              <a:rPr lang="sr-Latn-RS" sz="2200" dirty="0">
                <a:ea typeface="Calibri"/>
                <a:cs typeface="Calibri"/>
              </a:rPr>
              <a:t>Razlika u performansama sa i bez indeksa je znatna</a:t>
            </a:r>
          </a:p>
          <a:p>
            <a:r>
              <a:rPr lang="sr-Latn-RS" sz="2200" dirty="0">
                <a:ea typeface="Calibri"/>
                <a:cs typeface="Calibri"/>
              </a:rPr>
              <a:t>Bez korišćenja indeksa vreme procesiranja je bilo oko 8 min</a:t>
            </a:r>
          </a:p>
          <a:p>
            <a:r>
              <a:rPr lang="sr-Latn-RS" sz="2200" dirty="0">
                <a:ea typeface="Calibri"/>
                <a:cs typeface="Calibri"/>
              </a:rPr>
              <a:t>Sa indeksom vreme procesiranja je bilo oko 5s</a:t>
            </a:r>
          </a:p>
          <a:p>
            <a:endParaRPr lang="sr-Latn-RS" sz="2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1793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CA1C34-FBE2-268B-3257-EA1168903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B4224A2-8BDA-971F-F1E8-C7C6FD305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88B655-A80B-E0B1-BABB-A308A993C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F3D9705-A59E-BC8E-0785-21FF3947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Čuvar mesta za sadržaj 3" descr="Slika na kojoj se nalazi tekst, Font, snimak ekrana, belo&#10;&#10;Opis je automatski generisan">
            <a:extLst>
              <a:ext uri="{FF2B5EF4-FFF2-40B4-BE49-F238E27FC236}">
                <a16:creationId xmlns:a16="http://schemas.microsoft.com/office/drawing/2014/main" id="{6418A13A-82C9-4BF1-7E67-55247A83E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8018" y="2531948"/>
            <a:ext cx="5215964" cy="115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2222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48C29F-3305-9CD4-3D45-B5895E09F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7B151B9-6EA0-DFD6-C901-18D5F8901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61FACE8-0B2F-C3D4-9A77-0B0F58D52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35227F-4521-1945-DE4E-B242D83D2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ea typeface="Calibri"/>
                <a:cs typeface="Calibri"/>
              </a:rPr>
              <a:t>Barijere</a:t>
            </a:r>
            <a:r>
              <a:rPr lang="en-US" sz="2200" dirty="0">
                <a:ea typeface="Calibri"/>
                <a:cs typeface="Calibri"/>
              </a:rPr>
              <a:t> </a:t>
            </a:r>
            <a:r>
              <a:rPr lang="en-US" sz="2200" dirty="0" err="1">
                <a:ea typeface="Calibri"/>
                <a:cs typeface="Calibri"/>
              </a:rPr>
              <a:t>na</a:t>
            </a:r>
            <a:r>
              <a:rPr lang="en-US" sz="2200" dirty="0">
                <a:ea typeface="Calibri"/>
                <a:cs typeface="Calibri"/>
              </a:rPr>
              <a:t> </a:t>
            </a:r>
            <a:r>
              <a:rPr lang="en-US" sz="2200" dirty="0" err="1">
                <a:ea typeface="Calibri"/>
                <a:cs typeface="Calibri"/>
              </a:rPr>
              <a:t>putevima</a:t>
            </a:r>
            <a:endParaRPr lang="sr-Latn-RS" dirty="0" err="1">
              <a:ea typeface="Calibri"/>
              <a:cs typeface="Calibri"/>
            </a:endParaRPr>
          </a:p>
        </p:txBody>
      </p:sp>
      <p:pic>
        <p:nvPicPr>
          <p:cNvPr id="4" name="Čuvar mesta za sadržaj 3" descr="Slika na kojoj se nalazi cvet, lavanda, ljubičasta, Jorgovan&#10;&#10;Opis je automatski generisan">
            <a:extLst>
              <a:ext uri="{FF2B5EF4-FFF2-40B4-BE49-F238E27FC236}">
                <a16:creationId xmlns:a16="http://schemas.microsoft.com/office/drawing/2014/main" id="{830AA802-2CD0-DF37-AA65-75EF33C28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6" r="339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414382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B18B8-F19C-4EC1-B61D-B7ED9B1CF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Čuvar mesta za sadržaj 3" descr="Slika na kojoj se nalazi mapa, tekst, atlas&#10;&#10;Opis je automatski generisan">
            <a:extLst>
              <a:ext uri="{FF2B5EF4-FFF2-40B4-BE49-F238E27FC236}">
                <a16:creationId xmlns:a16="http://schemas.microsoft.com/office/drawing/2014/main" id="{65AA697A-01D0-8CC6-A69F-B4EACC0A0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2983" y="797278"/>
            <a:ext cx="9796508" cy="5265031"/>
          </a:xfrm>
        </p:spPr>
      </p:pic>
    </p:spTree>
    <p:extLst>
      <p:ext uri="{BB962C8B-B14F-4D97-AF65-F5344CB8AC3E}">
        <p14:creationId xmlns:p14="http://schemas.microsoft.com/office/powerpoint/2010/main" val="7016847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9B336-C72A-464C-6F5F-3B537492D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Čuvar mesta za sadržaj 6" descr="Slika na kojoj se nalazi tekst, snimak ekrana, ekran, softver&#10;&#10;Opis je automatski generisan">
            <a:extLst>
              <a:ext uri="{FF2B5EF4-FFF2-40B4-BE49-F238E27FC236}">
                <a16:creationId xmlns:a16="http://schemas.microsoft.com/office/drawing/2014/main" id="{B5FADFE9-29FC-B428-3CF5-691C567A8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1" r="221"/>
          <a:stretch/>
        </p:blipFill>
        <p:spPr>
          <a:xfrm>
            <a:off x="1781614" y="111125"/>
            <a:ext cx="8628789" cy="6627820"/>
          </a:xfrm>
        </p:spPr>
      </p:pic>
    </p:spTree>
    <p:extLst>
      <p:ext uri="{BB962C8B-B14F-4D97-AF65-F5344CB8AC3E}">
        <p14:creationId xmlns:p14="http://schemas.microsoft.com/office/powerpoint/2010/main" val="3009238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2E1667-EBC7-014C-2C84-4D5A681B74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Čuvar mesta za sadržaj 6" descr="Slika na kojoj se nalazi tekst, snimak ekrana, ekran, softver&#10;&#10;Opis je automatski generisan">
            <a:extLst>
              <a:ext uri="{FF2B5EF4-FFF2-40B4-BE49-F238E27FC236}">
                <a16:creationId xmlns:a16="http://schemas.microsoft.com/office/drawing/2014/main" id="{6B953FD6-F551-F22F-729F-4F942E150B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4" r="74"/>
          <a:stretch/>
        </p:blipFill>
        <p:spPr>
          <a:xfrm>
            <a:off x="1781614" y="111125"/>
            <a:ext cx="8628789" cy="6627820"/>
          </a:xfrm>
        </p:spPr>
      </p:pic>
    </p:spTree>
    <p:extLst>
      <p:ext uri="{BB962C8B-B14F-4D97-AF65-F5344CB8AC3E}">
        <p14:creationId xmlns:p14="http://schemas.microsoft.com/office/powerpoint/2010/main" val="29410126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Čuvar mesta za sadržaj 2">
            <a:extLst>
              <a:ext uri="{FF2B5EF4-FFF2-40B4-BE49-F238E27FC236}">
                <a16:creationId xmlns:a16="http://schemas.microsoft.com/office/drawing/2014/main" id="{B6BDF965-2DAD-F373-0F14-38B9DFD42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sr-Latn-RS" dirty="0" err="1">
                <a:ea typeface="Calibri"/>
                <a:cs typeface="Calibri"/>
              </a:rPr>
              <a:t>Lua</a:t>
            </a:r>
            <a:r>
              <a:rPr lang="sr-Latn-RS" dirty="0">
                <a:ea typeface="Calibri"/>
                <a:cs typeface="Calibri"/>
              </a:rPr>
              <a:t> fajlovi su dostupni u repo kao i spisak </a:t>
            </a:r>
            <a:r>
              <a:rPr lang="sr-Latn-RS" dirty="0" err="1">
                <a:ea typeface="Calibri"/>
                <a:cs typeface="Calibri"/>
              </a:rPr>
              <a:t>osmium</a:t>
            </a:r>
            <a:r>
              <a:rPr lang="sr-Latn-RS" dirty="0">
                <a:ea typeface="Calibri"/>
                <a:cs typeface="Calibri"/>
              </a:rPr>
              <a:t> i </a:t>
            </a:r>
            <a:r>
              <a:rPr lang="sr-Latn-RS" dirty="0">
                <a:ea typeface="+mn-lt"/>
                <a:cs typeface="+mn-lt"/>
              </a:rPr>
              <a:t>osm2pgsql komandi u fajlu "</a:t>
            </a:r>
            <a:r>
              <a:rPr lang="sr-Latn-RS" dirty="0" err="1">
                <a:ea typeface="+mn-lt"/>
                <a:cs typeface="+mn-lt"/>
              </a:rPr>
              <a:t>osmium</a:t>
            </a:r>
            <a:r>
              <a:rPr lang="sr-Latn-RS" dirty="0">
                <a:ea typeface="+mn-lt"/>
                <a:cs typeface="+mn-lt"/>
              </a:rPr>
              <a:t> i osm2pgsql.txt"</a:t>
            </a:r>
          </a:p>
        </p:txBody>
      </p:sp>
    </p:spTree>
    <p:extLst>
      <p:ext uri="{BB962C8B-B14F-4D97-AF65-F5344CB8AC3E}">
        <p14:creationId xmlns:p14="http://schemas.microsoft.com/office/powerpoint/2010/main" val="613057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ECB5A3C-1F51-A5A7-11C8-46608016D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dirty="0">
                <a:ea typeface="Calibri Light"/>
                <a:cs typeface="Calibri Light"/>
              </a:rPr>
              <a:t>Pitanja?</a:t>
            </a:r>
          </a:p>
        </p:txBody>
      </p:sp>
      <p:pic>
        <p:nvPicPr>
          <p:cNvPr id="5" name="Čuvar mesta za sadržaj 4">
            <a:extLst>
              <a:ext uri="{FF2B5EF4-FFF2-40B4-BE49-F238E27FC236}">
                <a16:creationId xmlns:a16="http://schemas.microsoft.com/office/drawing/2014/main" id="{FAF995F7-CA3F-29E6-CB8C-1BB8E3C19B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5625" y="1943894"/>
            <a:ext cx="6000750" cy="4114800"/>
          </a:xfrm>
        </p:spPr>
      </p:pic>
    </p:spTree>
    <p:extLst>
      <p:ext uri="{BB962C8B-B14F-4D97-AF65-F5344CB8AC3E}">
        <p14:creationId xmlns:p14="http://schemas.microsoft.com/office/powerpoint/2010/main" val="3226089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EF0086F-186D-9D04-DAF8-5C67E5800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ea typeface="Calibri"/>
                <a:cs typeface="Calibri"/>
              </a:rPr>
              <a:t>Putevi</a:t>
            </a:r>
            <a:endParaRPr lang="en-US" sz="2200" dirty="0" err="1"/>
          </a:p>
        </p:txBody>
      </p:sp>
      <p:pic>
        <p:nvPicPr>
          <p:cNvPr id="4" name="Čuvar mesta za sadržaj 3" descr="Slika na kojoj se nalazi skeč, crtež, drvo, umetnost&#10;&#10;Opis je automatski generisan">
            <a:extLst>
              <a:ext uri="{FF2B5EF4-FFF2-40B4-BE49-F238E27FC236}">
                <a16:creationId xmlns:a16="http://schemas.microsoft.com/office/drawing/2014/main" id="{62B851AC-E2B8-4294-2E69-6593F16185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80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32653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976181-9619-3F98-6075-DCE17053C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03EF23A-587C-E423-7896-97A3A5916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07451DDB-48A5-1599-F7C5-CC7748F62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58B4DBB-8701-DE4F-DD41-E5BCEC39D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>
                <a:ea typeface="Calibri"/>
                <a:cs typeface="Calibri"/>
              </a:rPr>
              <a:t>Reke</a:t>
            </a:r>
            <a:endParaRPr lang="en-US" sz="2200" dirty="0" err="1"/>
          </a:p>
        </p:txBody>
      </p:sp>
      <p:pic>
        <p:nvPicPr>
          <p:cNvPr id="4" name="Čuvar mesta za sadržaj 3" descr="Slika na kojoj se nalazi crtež, skeč&#10;&#10;Opis je automatski generisan">
            <a:extLst>
              <a:ext uri="{FF2B5EF4-FFF2-40B4-BE49-F238E27FC236}">
                <a16:creationId xmlns:a16="http://schemas.microsoft.com/office/drawing/2014/main" id="{4DA8C10F-AAEB-7836-DA54-6368144682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21" r="392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50168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017C18-FE6E-A64D-F624-D3EB4D725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DDA805F-9B29-1EC3-A8AD-D617B564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68F01D33-1B4B-207A-09EA-3DA8B4320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5A45936-140C-4FA9-EF8D-57A0B11DA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ea typeface="Calibri"/>
                <a:cs typeface="Calibri"/>
              </a:rPr>
              <a:t>Mostov</a:t>
            </a:r>
            <a:endParaRPr lang="en-US" sz="2200" dirty="0" err="1"/>
          </a:p>
        </p:txBody>
      </p:sp>
      <p:pic>
        <p:nvPicPr>
          <p:cNvPr id="4" name="Čuvar mesta za sadržaj 3" descr="Slika na kojoj se nalazi mapa, krug, vizuelizacija&#10;&#10;Opis je automatski generisan">
            <a:extLst>
              <a:ext uri="{FF2B5EF4-FFF2-40B4-BE49-F238E27FC236}">
                <a16:creationId xmlns:a16="http://schemas.microsoft.com/office/drawing/2014/main" id="{19E4B283-17D1-6C96-CEA8-4410F9CFF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6" r="141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55833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34CCD9-B6BC-D59A-6956-1FEB0B9DF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4C0127B-B297-E21E-029A-E9D6E9431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557B877B-468F-5BCA-648F-8857C4DF5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30C305D-FFD6-B159-30CC-D99652BAB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ea typeface="Calibri"/>
                <a:cs typeface="Calibri"/>
              </a:rPr>
              <a:t>Pruge</a:t>
            </a:r>
            <a:endParaRPr lang="en-US" sz="2200" dirty="0" err="1"/>
          </a:p>
        </p:txBody>
      </p:sp>
      <p:pic>
        <p:nvPicPr>
          <p:cNvPr id="4" name="Čuvar mesta za sadržaj 3" descr="Slika na kojoj se nalazi krug, mapa&#10;&#10;Opis je automatski generisan">
            <a:extLst>
              <a:ext uri="{FF2B5EF4-FFF2-40B4-BE49-F238E27FC236}">
                <a16:creationId xmlns:a16="http://schemas.microsoft.com/office/drawing/2014/main" id="{ECB988B3-9FAD-29BD-D11A-0217743A25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" r="64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81356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E41A95-E6D1-4F14-9A96-7F56C0B11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E1BF1CC-647F-E7A7-EF18-AFCEBB2FD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5A33E684-8D32-B42F-D747-793C7E511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ACB143B-8726-7ACD-934E-9FFF3F6DC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3786389" cy="57746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200" dirty="0" err="1">
                <a:ea typeface="Calibri"/>
                <a:cs typeface="Calibri"/>
              </a:rPr>
              <a:t>Administrativne</a:t>
            </a:r>
            <a:r>
              <a:rPr lang="en-US" sz="2200" dirty="0">
                <a:ea typeface="Calibri"/>
                <a:cs typeface="Calibri"/>
              </a:rPr>
              <a:t> </a:t>
            </a:r>
            <a:r>
              <a:rPr lang="en-US" sz="2200" dirty="0" err="1">
                <a:ea typeface="Calibri"/>
                <a:cs typeface="Calibri"/>
              </a:rPr>
              <a:t>granice</a:t>
            </a:r>
            <a:r>
              <a:rPr lang="en-US" sz="2200" dirty="0">
                <a:ea typeface="Calibri"/>
                <a:cs typeface="Calibri"/>
              </a:rPr>
              <a:t> </a:t>
            </a:r>
            <a:r>
              <a:rPr lang="en-US" sz="2200" dirty="0" err="1">
                <a:ea typeface="Calibri"/>
                <a:cs typeface="Calibri"/>
              </a:rPr>
              <a:t>nivo</a:t>
            </a:r>
            <a:r>
              <a:rPr lang="en-US" sz="2200" dirty="0">
                <a:ea typeface="Calibri"/>
                <a:cs typeface="Calibri"/>
              </a:rPr>
              <a:t> 6</a:t>
            </a:r>
            <a:endParaRPr lang="en-US" sz="2200" dirty="0" err="1"/>
          </a:p>
        </p:txBody>
      </p:sp>
      <p:pic>
        <p:nvPicPr>
          <p:cNvPr id="4" name="Čuvar mesta za sadržaj 3" descr="Slika na kojoj se nalazi mapa, tekst&#10;&#10;Opis je automatski generisan">
            <a:extLst>
              <a:ext uri="{FF2B5EF4-FFF2-40B4-BE49-F238E27FC236}">
                <a16:creationId xmlns:a16="http://schemas.microsoft.com/office/drawing/2014/main" id="{4CC6137A-E917-3FEF-0EF1-973F603049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39" r="2939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1018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03BA0F-9578-7851-6CA1-2B58ECBC5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12F2B1-FACC-E447-69E6-D899F596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ED9C7861-DF20-12EE-42B0-4ACBF337A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BDE5CD-E31A-EE58-AE3E-D61659DF6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ea typeface="Calibri"/>
                <a:cs typeface="Calibri"/>
              </a:rPr>
              <a:t>Benzinske</a:t>
            </a:r>
            <a:r>
              <a:rPr lang="en-US" sz="2200" dirty="0">
                <a:ea typeface="Calibri"/>
                <a:cs typeface="Calibri"/>
              </a:rPr>
              <a:t> </a:t>
            </a:r>
            <a:r>
              <a:rPr lang="en-US" sz="2200" dirty="0" err="1">
                <a:ea typeface="Calibri"/>
                <a:cs typeface="Calibri"/>
              </a:rPr>
              <a:t>pumpe</a:t>
            </a:r>
            <a:endParaRPr lang="en-US" sz="2200" dirty="0" err="1"/>
          </a:p>
        </p:txBody>
      </p:sp>
      <p:pic>
        <p:nvPicPr>
          <p:cNvPr id="4" name="Čuvar mesta za sadržaj 3">
            <a:extLst>
              <a:ext uri="{FF2B5EF4-FFF2-40B4-BE49-F238E27FC236}">
                <a16:creationId xmlns:a16="http://schemas.microsoft.com/office/drawing/2014/main" id="{29A2E71E-E679-23DF-40CA-448D92D6AC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0" r="136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40820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6BF903-7850-AB31-F6D2-19B88F0F1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183461-979E-6E2D-E5EB-8DF5CFB3D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78C805E8-D8A1-EDFA-72A3-DC765F77C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DE27F4-14B1-7219-0E05-5B99D47C7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430" y="2206149"/>
            <a:ext cx="4243589" cy="5774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ea typeface="Calibri"/>
                <a:cs typeface="Calibri"/>
              </a:rPr>
              <a:t>Barijere</a:t>
            </a:r>
            <a:endParaRPr lang="en-US" sz="2200" dirty="0" err="1"/>
          </a:p>
        </p:txBody>
      </p:sp>
      <p:pic>
        <p:nvPicPr>
          <p:cNvPr id="4" name="Čuvar mesta za sadržaj 3">
            <a:extLst>
              <a:ext uri="{FF2B5EF4-FFF2-40B4-BE49-F238E27FC236}">
                <a16:creationId xmlns:a16="http://schemas.microsoft.com/office/drawing/2014/main" id="{2E9C602D-DDD2-9569-CB8F-89567C634D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8" r="134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98266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">
  <a:themeElements>
    <a:clrScheme name="Kancelarij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arij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arij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Široki ekran</PresentationFormat>
  <Paragraphs>0</Paragraphs>
  <Slides>27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Naslovi slajdova</vt:lpstr>
      </vt:variant>
      <vt:variant>
        <vt:i4>27</vt:i4>
      </vt:variant>
    </vt:vector>
  </HeadingPairs>
  <TitlesOfParts>
    <vt:vector size="28" baseType="lpstr">
      <vt:lpstr>Office tema</vt:lpstr>
      <vt:lpstr>GIS Projekat 1 OpenStreetMap &amp; PostGIS </vt:lpstr>
      <vt:lpstr>Podaci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Šta je filtrirano 1</vt:lpstr>
      <vt:lpstr>PowerPoint prezentacija</vt:lpstr>
      <vt:lpstr>PowerPoint prezentacija</vt:lpstr>
      <vt:lpstr>Šta je filtrirano 2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Šta je filtrirano 3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Pitanja?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prezentacija</dc:title>
  <dc:creator/>
  <cp:lastModifiedBy/>
  <cp:revision>313</cp:revision>
  <dcterms:created xsi:type="dcterms:W3CDTF">2024-01-07T19:48:57Z</dcterms:created>
  <dcterms:modified xsi:type="dcterms:W3CDTF">2024-01-07T22:17:01Z</dcterms:modified>
</cp:coreProperties>
</file>

<file path=docProps/thumbnail.jpeg>
</file>